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2"/>
  </p:notesMasterIdLst>
  <p:handoutMasterIdLst>
    <p:handoutMasterId r:id="rId13"/>
  </p:handoutMasterIdLst>
  <p:sldIdLst>
    <p:sldId id="451" r:id="rId2"/>
    <p:sldId id="485" r:id="rId3"/>
    <p:sldId id="487" r:id="rId4"/>
    <p:sldId id="507" r:id="rId5"/>
    <p:sldId id="508" r:id="rId6"/>
    <p:sldId id="509" r:id="rId7"/>
    <p:sldId id="510" r:id="rId8"/>
    <p:sldId id="511" r:id="rId9"/>
    <p:sldId id="513" r:id="rId10"/>
    <p:sldId id="506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B033081-AFD4-40B4-8D6D-12A58D6A50C2}">
          <p14:sldIdLst>
            <p14:sldId id="451"/>
            <p14:sldId id="485"/>
            <p14:sldId id="487"/>
            <p14:sldId id="507"/>
            <p14:sldId id="508"/>
            <p14:sldId id="509"/>
            <p14:sldId id="510"/>
            <p14:sldId id="511"/>
            <p14:sldId id="513"/>
            <p14:sldId id="5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99"/>
    <a:srgbClr val="00007E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0058" autoAdjust="0"/>
  </p:normalViewPr>
  <p:slideViewPr>
    <p:cSldViewPr>
      <p:cViewPr varScale="1">
        <p:scale>
          <a:sx n="46" d="100"/>
          <a:sy n="46" d="100"/>
        </p:scale>
        <p:origin x="126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79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260647"/>
            <a:ext cx="8603185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ts val="484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ts val="484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«Деятельность вузов в формате международных организаций»</a:t>
            </a: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ректор МИИТ, </a:t>
            </a: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г. Москва, 23-24.03.2017 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1414"/>
            <a:ext cx="7992888" cy="69329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Предложения АВТ для включения в Протокол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з</a:t>
            </a:r>
            <a:r>
              <a:rPr lang="ru-RU" sz="2400" dirty="0" smtClean="0">
                <a:solidFill>
                  <a:srgbClr val="002060"/>
                </a:solidFill>
              </a:rPr>
              <a:t>аседания Совета </a:t>
            </a:r>
            <a:r>
              <a:rPr lang="ru-RU" sz="2400" dirty="0" err="1" smtClean="0">
                <a:solidFill>
                  <a:srgbClr val="002060"/>
                </a:solidFill>
              </a:rPr>
              <a:t>Росжелдора</a:t>
            </a:r>
            <a:r>
              <a:rPr lang="ru-RU" sz="2400" dirty="0" smtClean="0">
                <a:solidFill>
                  <a:srgbClr val="002060"/>
                </a:solidFill>
              </a:rPr>
              <a:t> от 24.03.2017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908720"/>
            <a:ext cx="8784976" cy="309634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ts val="19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В КОНСТАТИРУЮЩУЮ ЧАСТЬ: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Отметить эффективную деятельность отраслевых вузов в рамках ведущих международных объединений и организаций транспортников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Считать дальнейшую кооперацию деятельности в данном формате важнейшим фактором, способствующим решению следующих задач: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ффективному продвижению на международный рынок отечественных научно-образовательных инноваций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нтеграции транспортных систем России и государств евроазиатского континента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Повышению потенциала и престижа отраслевого образования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Внедрению в  научно-образовательную деятельность отраслевых вузов  лучших мировых практик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005065"/>
            <a:ext cx="8784976" cy="27363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</a:rPr>
              <a:t>В ПОСТАНОВЛЯЮЩУЮ ЧАСТЬ:</a:t>
            </a:r>
          </a:p>
          <a:p>
            <a:pPr marL="285750" indent="-285750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Обобщить опыт:</a:t>
            </a:r>
          </a:p>
          <a:p>
            <a:pPr marL="285750" indent="-285750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Совместной деятельности вузов: в рамках ОСЖД, КСТП, КТС СНГ, ЕАЭС, МСЖД;</a:t>
            </a:r>
          </a:p>
          <a:p>
            <a:pPr marL="285750" indent="-285750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ндивидуальной работы с партнёрами из зарубежных стран.</a:t>
            </a:r>
          </a:p>
          <a:p>
            <a:pPr marL="285750" indent="-285750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Разработать </a:t>
            </a:r>
            <a:r>
              <a:rPr lang="ru-RU" b="1" dirty="0" smtClean="0">
                <a:solidFill>
                  <a:srgbClr val="FF0000"/>
                </a:solidFill>
              </a:rPr>
              <a:t>Программу международной деятельности  вузов </a:t>
            </a:r>
            <a:r>
              <a:rPr lang="ru-RU" b="1" dirty="0" smtClean="0">
                <a:solidFill>
                  <a:srgbClr val="002060"/>
                </a:solidFill>
              </a:rPr>
              <a:t>в формате ведущих зарубежных </a:t>
            </a:r>
            <a:r>
              <a:rPr lang="ru-RU" dirty="0" smtClean="0">
                <a:solidFill>
                  <a:srgbClr val="002060"/>
                </a:solidFill>
              </a:rPr>
              <a:t>высших учебных заведений</a:t>
            </a:r>
            <a:r>
              <a:rPr lang="ru-RU" b="1" dirty="0" smtClean="0">
                <a:solidFill>
                  <a:srgbClr val="002060"/>
                </a:solidFill>
              </a:rPr>
              <a:t> и организаций транспорта</a:t>
            </a:r>
          </a:p>
          <a:p>
            <a:pPr marL="285750" indent="-285750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Поддержать инициативу создания </a:t>
            </a:r>
            <a:r>
              <a:rPr lang="ru-RU" dirty="0" smtClean="0">
                <a:solidFill>
                  <a:srgbClr val="FF0000"/>
                </a:solidFill>
              </a:rPr>
              <a:t>при ОСЖД  системы международной аккредитации </a:t>
            </a:r>
            <a:r>
              <a:rPr lang="ru-RU" dirty="0">
                <a:solidFill>
                  <a:srgbClr val="002060"/>
                </a:solidFill>
              </a:rPr>
              <a:t>образовательных программ железнодорожных и </a:t>
            </a:r>
            <a:r>
              <a:rPr lang="ru-RU" dirty="0" smtClean="0">
                <a:solidFill>
                  <a:srgbClr val="002060"/>
                </a:solidFill>
              </a:rPr>
              <a:t>логистических</a:t>
            </a:r>
          </a:p>
          <a:p>
            <a:pPr>
              <a:lnSpc>
                <a:spcPts val="19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     специальностей </a:t>
            </a:r>
            <a:r>
              <a:rPr lang="ru-RU" dirty="0">
                <a:solidFill>
                  <a:srgbClr val="002060"/>
                </a:solidFill>
              </a:rPr>
              <a:t>и направлений </a:t>
            </a:r>
            <a:r>
              <a:rPr lang="ru-RU" dirty="0" smtClean="0">
                <a:solidFill>
                  <a:srgbClr val="002060"/>
                </a:solidFill>
              </a:rPr>
              <a:t>подготовки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388425" y="6284932"/>
            <a:ext cx="576064" cy="456436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806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67109"/>
            <a:ext cx="2088232" cy="17126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110400"/>
            <a:ext cx="7992888" cy="56743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Существующая система партнёрства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3" y="789092"/>
            <a:ext cx="2448271" cy="164504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flipH="1">
            <a:off x="251519" y="3140968"/>
            <a:ext cx="8640961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000"/>
            <a:ext cx="2160240" cy="1512168"/>
          </a:xfrm>
          <a:prstGeom prst="rect">
            <a:avLst/>
          </a:prstGeom>
        </p:spPr>
      </p:pic>
      <p:pic>
        <p:nvPicPr>
          <p:cNvPr id="18" name="Рисунок 17" descr="C:\Users\Отдел по связям\Documents\logo-top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70126"/>
            <a:ext cx="2168224" cy="1599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7" descr="C:\Users\ivan_105\Desktop\Рисунок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72049"/>
            <a:ext cx="2436831" cy="149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46" y="5100042"/>
            <a:ext cx="2076790" cy="1385618"/>
          </a:xfrm>
          <a:prstGeom prst="rect">
            <a:avLst/>
          </a:prstGeom>
        </p:spPr>
      </p:pic>
      <p:pic>
        <p:nvPicPr>
          <p:cNvPr id="16" name="Рисунок 15" descr="C:\Users\Отдел по связям\Documents\UIC-logo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230425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918" y="5301208"/>
            <a:ext cx="1957498" cy="7333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15086" y="2651769"/>
            <a:ext cx="1716754" cy="417191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РОСЖЕЛДОР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7325" y="2492896"/>
            <a:ext cx="2533059" cy="469063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Ассоциация вузов транспорта (АВТ)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1" name="Тройная стрелка влево/вправо/вверх 20"/>
          <p:cNvSpPr/>
          <p:nvPr/>
        </p:nvSpPr>
        <p:spPr>
          <a:xfrm rot="10800000">
            <a:off x="3275854" y="1484782"/>
            <a:ext cx="2304258" cy="1477176"/>
          </a:xfrm>
          <a:prstGeom prst="leftRight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25" y="3490714"/>
            <a:ext cx="2160240" cy="1512168"/>
          </a:xfrm>
          <a:prstGeom prst="rect">
            <a:avLst/>
          </a:prstGeom>
        </p:spPr>
      </p:pic>
      <p:pic>
        <p:nvPicPr>
          <p:cNvPr id="22" name="Рисунок 21" descr="C:\Users\Отдел по связям\Documents\UIC-logo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92" y="3455278"/>
            <a:ext cx="230425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200" y="5081228"/>
            <a:ext cx="2076790" cy="1385618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8316415" y="6284932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66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ОСЖД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5589240"/>
            <a:ext cx="8750206" cy="93610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</a:rPr>
              <a:t>Участие представителей </a:t>
            </a:r>
            <a:r>
              <a:rPr lang="ru-RU" sz="2000" dirty="0" smtClean="0">
                <a:solidFill>
                  <a:srgbClr val="002060"/>
                </a:solidFill>
              </a:rPr>
              <a:t>вузов </a:t>
            </a:r>
            <a:r>
              <a:rPr lang="ru-RU" sz="2000" dirty="0" err="1" smtClean="0">
                <a:solidFill>
                  <a:srgbClr val="002060"/>
                </a:solidFill>
              </a:rPr>
              <a:t>Росжелдора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 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FF0000"/>
                </a:solidFill>
              </a:rPr>
              <a:t>семинарах, совещаниях рабочих органов </a:t>
            </a:r>
            <a:r>
              <a:rPr lang="ru-RU" sz="2000" dirty="0" smtClean="0">
                <a:solidFill>
                  <a:srgbClr val="FF0000"/>
                </a:solidFill>
              </a:rPr>
              <a:t>и 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подготовке  итоговых </a:t>
            </a:r>
            <a:r>
              <a:rPr lang="ru-RU" sz="2000" dirty="0">
                <a:solidFill>
                  <a:srgbClr val="FF0000"/>
                </a:solidFill>
              </a:rPr>
              <a:t>документов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мероприятий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ОСЖД</a:t>
            </a: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283968" y="548680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581128"/>
            <a:ext cx="8750206" cy="7920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Специалисты всех </a:t>
            </a:r>
            <a:r>
              <a:rPr lang="ru-RU" sz="2000" b="1" dirty="0" smtClean="0">
                <a:solidFill>
                  <a:srgbClr val="FF0000"/>
                </a:solidFill>
              </a:rPr>
              <a:t>9 </a:t>
            </a:r>
            <a:r>
              <a:rPr lang="ru-RU" sz="2000" b="1" dirty="0" smtClean="0">
                <a:solidFill>
                  <a:srgbClr val="002060"/>
                </a:solidFill>
              </a:rPr>
              <a:t>вузов </a:t>
            </a:r>
            <a:r>
              <a:rPr lang="ru-RU" sz="2000" dirty="0" err="1" smtClean="0">
                <a:solidFill>
                  <a:srgbClr val="002060"/>
                </a:solidFill>
              </a:rPr>
              <a:t>Росжелдора</a:t>
            </a:r>
            <a:r>
              <a:rPr lang="ru-RU" sz="2000" dirty="0" smtClean="0">
                <a:solidFill>
                  <a:srgbClr val="002060"/>
                </a:solidFill>
              </a:rPr>
              <a:t> постоянно участвуют работе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комиссий </a:t>
            </a:r>
            <a:r>
              <a:rPr lang="ru-RU" sz="2000" b="1" dirty="0">
                <a:solidFill>
                  <a:srgbClr val="FF0000"/>
                </a:solidFill>
              </a:rPr>
              <a:t>и рабочих </a:t>
            </a:r>
            <a:r>
              <a:rPr lang="ru-RU" sz="2000" b="1" dirty="0" smtClean="0">
                <a:solidFill>
                  <a:srgbClr val="FF0000"/>
                </a:solidFill>
              </a:rPr>
              <a:t>групп </a:t>
            </a:r>
            <a:r>
              <a:rPr lang="ru-RU" sz="2000" b="1" dirty="0" smtClean="0">
                <a:solidFill>
                  <a:srgbClr val="002060"/>
                </a:solidFill>
              </a:rPr>
              <a:t>ОСЖД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68152" cy="93610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08035"/>
            <a:ext cx="1368152" cy="9167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9512" y="1369461"/>
            <a:ext cx="8750206" cy="306765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Совместные мероприятия: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Февраль 2016 года: </a:t>
            </a:r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еминар </a:t>
            </a:r>
            <a:r>
              <a:rPr lang="ru-RU" sz="2000" dirty="0">
                <a:solidFill>
                  <a:srgbClr val="002060"/>
                </a:solidFill>
              </a:rPr>
              <a:t>на тему: </a:t>
            </a:r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dirty="0">
                <a:solidFill>
                  <a:srgbClr val="002060"/>
                </a:solidFill>
              </a:rPr>
              <a:t>Перспективы взаимодействия Организации сотрудничества железных дорог (ОСЖД) и Ассоциации вузов транспорта в современных условиях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Сентябрь 2016 </a:t>
            </a:r>
            <a:r>
              <a:rPr lang="ru-RU" sz="2000" dirty="0" smtClean="0">
                <a:solidFill>
                  <a:srgbClr val="FF0000"/>
                </a:solidFill>
              </a:rPr>
              <a:t>года: </a:t>
            </a:r>
            <a:r>
              <a:rPr lang="ru-RU" sz="2000" dirty="0" smtClean="0">
                <a:solidFill>
                  <a:srgbClr val="002060"/>
                </a:solidFill>
              </a:rPr>
              <a:t>Международная научно-практическая конференция «</a:t>
            </a:r>
            <a:r>
              <a:rPr lang="ru-RU" sz="2000" dirty="0">
                <a:solidFill>
                  <a:srgbClr val="002060"/>
                </a:solidFill>
              </a:rPr>
              <a:t>Транспортные системы: тенденции развития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Февраль 2017 года:  </a:t>
            </a:r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еминар на тему: «Вызовы </a:t>
            </a:r>
            <a:r>
              <a:rPr lang="ru-RU" sz="2000" dirty="0">
                <a:solidFill>
                  <a:srgbClr val="002060"/>
                </a:solidFill>
              </a:rPr>
              <a:t>и новые возможности подготовки персонала в сфере международного железнодорожного сообщения в XXI веке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388423" y="606890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255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ОСЖД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211960" y="548680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68152" cy="93610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08035"/>
            <a:ext cx="1368152" cy="9167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9512" y="1504177"/>
            <a:ext cx="8750206" cy="516518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АКТУАЛЬНО ДЛЯ РАЗВИТИЯ ПАРТНЁРСТВА: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Предложения АВТ, отражённые </a:t>
            </a:r>
            <a:r>
              <a:rPr lang="ru-RU" sz="2000" dirty="0" smtClean="0">
                <a:solidFill>
                  <a:srgbClr val="FF0000"/>
                </a:solidFill>
              </a:rPr>
              <a:t>в резолюции  Семинара ОСЖД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в</a:t>
            </a:r>
            <a:r>
              <a:rPr lang="ru-RU" sz="2000" dirty="0" smtClean="0">
                <a:solidFill>
                  <a:srgbClr val="FF0000"/>
                </a:solidFill>
              </a:rPr>
              <a:t>ысокого уровня </a:t>
            </a:r>
            <a:r>
              <a:rPr lang="ru-RU" sz="2000" dirty="0" smtClean="0">
                <a:solidFill>
                  <a:srgbClr val="002060"/>
                </a:solidFill>
              </a:rPr>
              <a:t>15.02.2017.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Создание при </a:t>
            </a:r>
            <a:r>
              <a:rPr lang="ru-RU" sz="2000" dirty="0" smtClean="0">
                <a:solidFill>
                  <a:srgbClr val="FF0000"/>
                </a:solidFill>
              </a:rPr>
              <a:t>ОСЖД: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Органа</a:t>
            </a:r>
            <a:r>
              <a:rPr lang="ru-RU" sz="2000" dirty="0">
                <a:solidFill>
                  <a:srgbClr val="FF0000"/>
                </a:solidFill>
              </a:rPr>
              <a:t>, координирующего деятельность учебных заведений стран ОСЖД </a:t>
            </a:r>
            <a:r>
              <a:rPr lang="ru-RU" sz="2000" dirty="0">
                <a:solidFill>
                  <a:srgbClr val="002060"/>
                </a:solidFill>
              </a:rPr>
              <a:t>в рамках работы комиссий и рабочих групп </a:t>
            </a:r>
            <a:r>
              <a:rPr lang="ru-RU" sz="2000" dirty="0" smtClean="0">
                <a:solidFill>
                  <a:srgbClr val="002060"/>
                </a:solidFill>
              </a:rPr>
              <a:t>ОСЖД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Международной системы </a:t>
            </a:r>
            <a:r>
              <a:rPr lang="ru-RU" sz="2000" dirty="0">
                <a:solidFill>
                  <a:srgbClr val="002060"/>
                </a:solidFill>
              </a:rPr>
              <a:t>аккредитации образовательных программ железнодорожных и логистических  специальностей и направлений </a:t>
            </a:r>
            <a:r>
              <a:rPr lang="ru-RU" sz="2000" dirty="0" smtClean="0">
                <a:solidFill>
                  <a:srgbClr val="002060"/>
                </a:solidFill>
              </a:rPr>
              <a:t>подготовки 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Международной ассоциации </a:t>
            </a:r>
            <a:r>
              <a:rPr lang="ru-RU" sz="2000" dirty="0">
                <a:solidFill>
                  <a:srgbClr val="FF0000"/>
                </a:solidFill>
              </a:rPr>
              <a:t>учебных заведений </a:t>
            </a:r>
            <a:r>
              <a:rPr lang="ru-RU" sz="2000" dirty="0" smtClean="0">
                <a:solidFill>
                  <a:srgbClr val="002060"/>
                </a:solidFill>
              </a:rPr>
              <a:t>железнодорожного транспорта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388423" y="606890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283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МСЖД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940" y="5417820"/>
            <a:ext cx="8712548" cy="110752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Участие МСЖД в </a:t>
            </a:r>
            <a:r>
              <a:rPr lang="ru-RU" sz="2000" dirty="0" smtClean="0">
                <a:solidFill>
                  <a:srgbClr val="FF0000"/>
                </a:solidFill>
              </a:rPr>
              <a:t>Международной научно-практической конференции </a:t>
            </a:r>
            <a:r>
              <a:rPr lang="ru-RU" sz="2000" dirty="0">
                <a:solidFill>
                  <a:srgbClr val="FF0000"/>
                </a:solidFill>
              </a:rPr>
              <a:t>«Транспортные системы: тенденции развития» </a:t>
            </a:r>
            <a:r>
              <a:rPr lang="ru-RU" sz="2000" dirty="0" smtClean="0">
                <a:solidFill>
                  <a:srgbClr val="002060"/>
                </a:solidFill>
              </a:rPr>
              <a:t>(сентябрь, 2016 г.) 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283968" y="548680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208035"/>
            <a:ext cx="1368152" cy="9167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9512" y="2728313"/>
            <a:ext cx="8750206" cy="113273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МСЖД является </a:t>
            </a:r>
            <a:r>
              <a:rPr lang="ru-RU" sz="2000" dirty="0">
                <a:solidFill>
                  <a:srgbClr val="FF0000"/>
                </a:solidFill>
              </a:rPr>
              <a:t>официальным партнёром </a:t>
            </a:r>
            <a:r>
              <a:rPr lang="ru-RU" sz="2000" dirty="0">
                <a:solidFill>
                  <a:srgbClr val="002060"/>
                </a:solidFill>
              </a:rPr>
              <a:t>проводимого АВТ конкурса исследовательских и проектных работ </a:t>
            </a: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>
                <a:solidFill>
                  <a:srgbClr val="FF0000"/>
                </a:solidFill>
              </a:rPr>
              <a:t>Транспорт будущего» 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C:\Users\Отдел по связям\Documents\UIC-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65618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251520" y="4221088"/>
            <a:ext cx="8678198" cy="86409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На базе </a:t>
            </a:r>
            <a:r>
              <a:rPr lang="ru-RU" sz="2000" dirty="0" smtClean="0">
                <a:solidFill>
                  <a:srgbClr val="002060"/>
                </a:solidFill>
              </a:rPr>
              <a:t>вузов </a:t>
            </a:r>
            <a:r>
              <a:rPr lang="ru-RU" sz="2000" dirty="0" err="1" smtClean="0">
                <a:solidFill>
                  <a:srgbClr val="002060"/>
                </a:solidFill>
              </a:rPr>
              <a:t>Росжелдора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проводятся </a:t>
            </a:r>
            <a:r>
              <a:rPr lang="ru-RU" sz="2000" dirty="0">
                <a:solidFill>
                  <a:srgbClr val="FF0000"/>
                </a:solidFill>
              </a:rPr>
              <a:t>ежегодные учебные сессии </a:t>
            </a:r>
            <a:r>
              <a:rPr lang="ru-RU" sz="2000" dirty="0">
                <a:solidFill>
                  <a:srgbClr val="002060"/>
                </a:solidFill>
              </a:rPr>
              <a:t>для стран Азиатско-Тихоокеанской региональной ассамблеи МСЖД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1628800"/>
            <a:ext cx="8750206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АВТ имеет </a:t>
            </a:r>
            <a:r>
              <a:rPr lang="ru-RU" sz="2000" dirty="0">
                <a:solidFill>
                  <a:srgbClr val="002060"/>
                </a:solidFill>
              </a:rPr>
              <a:t>статус </a:t>
            </a:r>
            <a:r>
              <a:rPr lang="ru-RU" sz="2000" dirty="0">
                <a:solidFill>
                  <a:srgbClr val="FF0000"/>
                </a:solidFill>
              </a:rPr>
              <a:t>регионального учебного центра </a:t>
            </a:r>
            <a:r>
              <a:rPr lang="ru-RU" sz="2000" dirty="0" smtClean="0">
                <a:solidFill>
                  <a:srgbClr val="002060"/>
                </a:solidFill>
              </a:rPr>
              <a:t>МСЖД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88423" y="606890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528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568952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КСТП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139952" y="476672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208035"/>
            <a:ext cx="1368152" cy="9167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9512" y="1936225"/>
            <a:ext cx="8750206" cy="430108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СОВМЕСТНЫЕ МЕРОПРИЯТИЯ: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АВТ</a:t>
            </a:r>
            <a:r>
              <a:rPr lang="ru-RU" sz="2000" dirty="0" smtClean="0">
                <a:solidFill>
                  <a:srgbClr val="002060"/>
                </a:solidFill>
              </a:rPr>
              <a:t> – полноправный участник </a:t>
            </a:r>
            <a:r>
              <a:rPr lang="ru-RU" sz="2000" dirty="0" smtClean="0">
                <a:solidFill>
                  <a:srgbClr val="FF0000"/>
                </a:solidFill>
              </a:rPr>
              <a:t>Пленарных заседаний </a:t>
            </a:r>
            <a:r>
              <a:rPr lang="ru-RU" sz="2000" dirty="0" smtClean="0">
                <a:solidFill>
                  <a:srgbClr val="002060"/>
                </a:solidFill>
              </a:rPr>
              <a:t>КСТП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Май  2015 года: </a:t>
            </a:r>
            <a:r>
              <a:rPr lang="ru-RU" sz="2000" dirty="0">
                <a:solidFill>
                  <a:srgbClr val="002060"/>
                </a:solidFill>
              </a:rPr>
              <a:t>Научно-практическая конференция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«</a:t>
            </a:r>
            <a:r>
              <a:rPr lang="ru-RU" sz="2000" dirty="0">
                <a:solidFill>
                  <a:srgbClr val="002060"/>
                </a:solidFill>
              </a:rPr>
              <a:t>Международная логистика: наука, практика, образование» </a:t>
            </a:r>
            <a:r>
              <a:rPr lang="ru-RU" sz="2000" dirty="0" smtClean="0">
                <a:solidFill>
                  <a:srgbClr val="002060"/>
                </a:solidFill>
              </a:rPr>
              <a:t>(Москва)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Сентябрь 2016 года : </a:t>
            </a:r>
            <a:r>
              <a:rPr lang="ru-RU" sz="2000" dirty="0">
                <a:solidFill>
                  <a:srgbClr val="002060"/>
                </a:solidFill>
              </a:rPr>
              <a:t>Международная научно-практическая конференция «Транспортные системы: тенденции развития» </a:t>
            </a:r>
            <a:r>
              <a:rPr lang="ru-RU" sz="2000" dirty="0" smtClean="0">
                <a:solidFill>
                  <a:srgbClr val="002060"/>
                </a:solidFill>
              </a:rPr>
              <a:t>(Москва)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Ежегодные Международные </a:t>
            </a:r>
            <a:r>
              <a:rPr lang="ru-RU" sz="2000" dirty="0" smtClean="0">
                <a:solidFill>
                  <a:srgbClr val="FF0000"/>
                </a:solidFill>
              </a:rPr>
              <a:t>конференции </a:t>
            </a:r>
            <a:r>
              <a:rPr lang="ru-RU" sz="2000" dirty="0" smtClean="0">
                <a:solidFill>
                  <a:srgbClr val="002060"/>
                </a:solidFill>
              </a:rPr>
              <a:t>«Безопасность </a:t>
            </a:r>
            <a:r>
              <a:rPr lang="ru-RU" sz="2000" dirty="0">
                <a:solidFill>
                  <a:srgbClr val="002060"/>
                </a:solidFill>
              </a:rPr>
              <a:t>движения поездов</a:t>
            </a:r>
            <a:r>
              <a:rPr lang="ru-RU" sz="2000" dirty="0" smtClean="0">
                <a:solidFill>
                  <a:srgbClr val="002060"/>
                </a:solidFill>
              </a:rPr>
              <a:t>» (Москва)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7" name="Рисунок 16" descr="C:\Users\Отдел по связям\Documents\logo-t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656184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вал 7"/>
          <p:cNvSpPr/>
          <p:nvPr/>
        </p:nvSpPr>
        <p:spPr>
          <a:xfrm>
            <a:off x="8388423" y="6284932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523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КТС СНГ 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355976" y="476672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933056"/>
            <a:ext cx="8750206" cy="28803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Принята </a:t>
            </a:r>
            <a:r>
              <a:rPr lang="ru-RU" sz="2000" dirty="0" smtClean="0">
                <a:solidFill>
                  <a:srgbClr val="FF0000"/>
                </a:solidFill>
              </a:rPr>
              <a:t>Программа </a:t>
            </a:r>
            <a:r>
              <a:rPr lang="ru-RU" sz="2000" dirty="0">
                <a:solidFill>
                  <a:srgbClr val="FF0000"/>
                </a:solidFill>
              </a:rPr>
              <a:t>сотрудничества </a:t>
            </a:r>
            <a:r>
              <a:rPr lang="ru-RU" sz="2000" dirty="0">
                <a:solidFill>
                  <a:srgbClr val="002060"/>
                </a:solidFill>
              </a:rPr>
              <a:t>вузов и НИИ транспорта стран </a:t>
            </a:r>
            <a:r>
              <a:rPr lang="ru-RU" sz="2000" dirty="0" smtClean="0">
                <a:solidFill>
                  <a:srgbClr val="002060"/>
                </a:solidFill>
              </a:rPr>
              <a:t>СНГ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Функционируют учебно-методические комиссии по </a:t>
            </a:r>
            <a:r>
              <a:rPr lang="ru-RU" sz="2000" dirty="0" smtClean="0">
                <a:solidFill>
                  <a:srgbClr val="FF0000"/>
                </a:solidFill>
              </a:rPr>
              <a:t>основным специальностям железнодорожного транспорта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Совместно издаётся </a:t>
            </a:r>
            <a:r>
              <a:rPr lang="ru-RU" sz="2000" dirty="0" smtClean="0">
                <a:solidFill>
                  <a:srgbClr val="FF0000"/>
                </a:solidFill>
              </a:rPr>
              <a:t>учебная и учебно-методическая литература </a:t>
            </a:r>
            <a:r>
              <a:rPr lang="ru-RU" sz="2000" dirty="0" smtClean="0">
                <a:solidFill>
                  <a:srgbClr val="002060"/>
                </a:solidFill>
              </a:rPr>
              <a:t>представителями вузов Беларуси, Казахстана, России, Украины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Единая </a:t>
            </a:r>
            <a:r>
              <a:rPr lang="ru-RU" sz="2000" dirty="0" smtClean="0">
                <a:solidFill>
                  <a:srgbClr val="FF0000"/>
                </a:solidFill>
              </a:rPr>
              <a:t>электронная библиотека </a:t>
            </a:r>
            <a:r>
              <a:rPr lang="ru-RU" sz="2000" dirty="0">
                <a:solidFill>
                  <a:srgbClr val="00206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300 </a:t>
            </a:r>
            <a:r>
              <a:rPr lang="ru-RU" sz="2000" dirty="0">
                <a:solidFill>
                  <a:srgbClr val="002060"/>
                </a:solidFill>
              </a:rPr>
              <a:t>тыс. наименований;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r>
              <a:rPr lang="ru-RU" sz="2000" dirty="0" smtClean="0">
                <a:solidFill>
                  <a:srgbClr val="FF3300"/>
                </a:solidFill>
              </a:rPr>
              <a:t>27 </a:t>
            </a:r>
            <a:r>
              <a:rPr lang="ru-RU" sz="2000" dirty="0">
                <a:solidFill>
                  <a:srgbClr val="FF3300"/>
                </a:solidFill>
              </a:rPr>
              <a:t>тыс. </a:t>
            </a:r>
            <a:r>
              <a:rPr lang="ru-RU" sz="2000" dirty="0">
                <a:solidFill>
                  <a:srgbClr val="002060"/>
                </a:solidFill>
              </a:rPr>
              <a:t>учебников; </a:t>
            </a:r>
            <a:r>
              <a:rPr lang="ru-RU" sz="2000" dirty="0">
                <a:solidFill>
                  <a:srgbClr val="FF0000"/>
                </a:solidFill>
              </a:rPr>
              <a:t>11 тыс</a:t>
            </a:r>
            <a:r>
              <a:rPr lang="ru-RU" sz="2000" dirty="0">
                <a:solidFill>
                  <a:srgbClr val="002060"/>
                </a:solidFill>
              </a:rPr>
              <a:t>. методических </a:t>
            </a:r>
            <a:r>
              <a:rPr lang="ru-RU" sz="2000" dirty="0" smtClean="0">
                <a:solidFill>
                  <a:srgbClr val="002060"/>
                </a:solidFill>
              </a:rPr>
              <a:t>пособий)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Проводятся </a:t>
            </a:r>
            <a:r>
              <a:rPr lang="ru-RU" sz="2000" dirty="0" smtClean="0">
                <a:solidFill>
                  <a:srgbClr val="FF0000"/>
                </a:solidFill>
              </a:rPr>
              <a:t>ежегодные сессии </a:t>
            </a:r>
            <a:r>
              <a:rPr lang="ru-RU" sz="2000" dirty="0" err="1" smtClean="0">
                <a:solidFill>
                  <a:srgbClr val="FF0000"/>
                </a:solidFill>
              </a:rPr>
              <a:t>СОиН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при КТС СНГ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208035"/>
            <a:ext cx="1368152" cy="9167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9512" y="2276872"/>
            <a:ext cx="8750206" cy="10801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 инициативе АВТ </a:t>
            </a:r>
            <a:r>
              <a:rPr lang="ru-RU" sz="2000" dirty="0">
                <a:solidFill>
                  <a:srgbClr val="002060"/>
                </a:solidFill>
              </a:rPr>
              <a:t>при КТС </a:t>
            </a:r>
            <a:r>
              <a:rPr lang="ru-RU" sz="2000" dirty="0" smtClean="0">
                <a:solidFill>
                  <a:srgbClr val="002060"/>
                </a:solidFill>
              </a:rPr>
              <a:t>СНГ с 2006 года функционирует </a:t>
            </a:r>
            <a:r>
              <a:rPr lang="ru-RU" sz="2000" dirty="0">
                <a:solidFill>
                  <a:srgbClr val="FF0000"/>
                </a:solidFill>
              </a:rPr>
              <a:t>Совет по образованию и науке </a:t>
            </a:r>
            <a:r>
              <a:rPr lang="ru-RU" sz="2000" dirty="0">
                <a:solidFill>
                  <a:srgbClr val="002060"/>
                </a:solidFill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</a:rPr>
              <a:t>СОиН</a:t>
            </a:r>
            <a:r>
              <a:rPr lang="ru-RU" sz="2000" dirty="0" smtClean="0">
                <a:solidFill>
                  <a:srgbClr val="002060"/>
                </a:solidFill>
              </a:rPr>
              <a:t>). Членами </a:t>
            </a:r>
            <a:r>
              <a:rPr lang="ru-RU" sz="2000" dirty="0">
                <a:solidFill>
                  <a:srgbClr val="002060"/>
                </a:solidFill>
              </a:rPr>
              <a:t>Совета </a:t>
            </a:r>
            <a:r>
              <a:rPr lang="ru-RU" sz="2000" dirty="0" smtClean="0">
                <a:solidFill>
                  <a:srgbClr val="002060"/>
                </a:solidFill>
              </a:rPr>
              <a:t>являются руководители </a:t>
            </a:r>
            <a:r>
              <a:rPr lang="ru-RU" sz="2000" dirty="0">
                <a:solidFill>
                  <a:srgbClr val="002060"/>
                </a:solidFill>
              </a:rPr>
              <a:t>вузов </a:t>
            </a:r>
            <a:r>
              <a:rPr lang="ru-RU" sz="2000" dirty="0" smtClean="0">
                <a:solidFill>
                  <a:srgbClr val="002060"/>
                </a:solidFill>
              </a:rPr>
              <a:t>и научных организаций транспорта стран </a:t>
            </a:r>
            <a:r>
              <a:rPr lang="ru-RU" sz="2000" dirty="0">
                <a:solidFill>
                  <a:srgbClr val="002060"/>
                </a:solidFill>
              </a:rPr>
              <a:t>СНГ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7" name="Picture 7" descr="C:\Users\ivan_105\Desktop\Рисунок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7737"/>
            <a:ext cx="1512167" cy="99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79512" y="1412776"/>
            <a:ext cx="8750206" cy="76339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Участие представителей АВТ в ежегодных </a:t>
            </a:r>
            <a:r>
              <a:rPr lang="ru-RU" sz="2000" dirty="0" smtClean="0">
                <a:solidFill>
                  <a:srgbClr val="FF0000"/>
                </a:solidFill>
              </a:rPr>
              <a:t>заседаниях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КТС СНГ и разработке их итоговых документов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439296" y="3501008"/>
            <a:ext cx="1420736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388423" y="6356940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84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ЕАЭС 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211960" y="476672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208035"/>
            <a:ext cx="1368152" cy="91670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79512" y="1844824"/>
            <a:ext cx="8750206" cy="381642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Участие </a:t>
            </a:r>
            <a:r>
              <a:rPr lang="ru-RU" sz="2000" dirty="0" smtClean="0">
                <a:solidFill>
                  <a:srgbClr val="FF0000"/>
                </a:solidFill>
              </a:rPr>
              <a:t>экспертов АВТ </a:t>
            </a:r>
            <a:r>
              <a:rPr lang="ru-RU" sz="2000" dirty="0">
                <a:solidFill>
                  <a:srgbClr val="002060"/>
                </a:solidFill>
              </a:rPr>
              <a:t>в </a:t>
            </a:r>
            <a:r>
              <a:rPr lang="ru-RU" sz="2000" dirty="0" smtClean="0">
                <a:solidFill>
                  <a:srgbClr val="002060"/>
                </a:solidFill>
              </a:rPr>
              <a:t>разработке </a:t>
            </a:r>
            <a:r>
              <a:rPr lang="ru-RU" sz="2000" dirty="0" smtClean="0">
                <a:solidFill>
                  <a:srgbClr val="FF0000"/>
                </a:solidFill>
              </a:rPr>
              <a:t>Основных </a:t>
            </a:r>
            <a:r>
              <a:rPr lang="ru-RU" sz="2000" dirty="0">
                <a:solidFill>
                  <a:srgbClr val="FF0000"/>
                </a:solidFill>
              </a:rPr>
              <a:t>направлений и этапов реализации скоординированной (согласованной) транспортной политики ЕАЭС </a:t>
            </a:r>
            <a:r>
              <a:rPr lang="ru-RU" sz="2000" dirty="0">
                <a:solidFill>
                  <a:srgbClr val="002060"/>
                </a:solidFill>
              </a:rPr>
              <a:t>(Республика Армения, Республика Беларусь, Республика Казахстан, </a:t>
            </a:r>
            <a:r>
              <a:rPr lang="ru-RU" sz="2000" dirty="0" err="1">
                <a:solidFill>
                  <a:srgbClr val="002060"/>
                </a:solidFill>
              </a:rPr>
              <a:t>Кыргызская</a:t>
            </a:r>
            <a:r>
              <a:rPr lang="ru-RU" sz="2000" dirty="0">
                <a:solidFill>
                  <a:srgbClr val="002060"/>
                </a:solidFill>
              </a:rPr>
              <a:t> Республика и Российская Федерация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584176" cy="86409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8388423" y="606890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01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9947"/>
            <a:ext cx="8750206" cy="11088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ДААД 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 txBox="1">
            <a:spLocks/>
          </p:cNvSpPr>
          <p:nvPr/>
        </p:nvSpPr>
        <p:spPr>
          <a:xfrm>
            <a:off x="-36512" y="99152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4283968" y="476672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08035"/>
            <a:ext cx="1368152" cy="91670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79512" y="1556792"/>
            <a:ext cx="8750206" cy="14401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17 марта </a:t>
            </a:r>
            <a:r>
              <a:rPr lang="ru-RU" sz="2000" smtClean="0">
                <a:solidFill>
                  <a:srgbClr val="FF0000"/>
                </a:solidFill>
              </a:rPr>
              <a:t>2017 г: </a:t>
            </a:r>
            <a:r>
              <a:rPr lang="ru-RU" sz="2000" dirty="0" smtClean="0">
                <a:solidFill>
                  <a:srgbClr val="002060"/>
                </a:solidFill>
              </a:rPr>
              <a:t>Соглашение </a:t>
            </a:r>
            <a:r>
              <a:rPr lang="ru-RU" sz="2000" dirty="0">
                <a:solidFill>
                  <a:srgbClr val="002060"/>
                </a:solidFill>
              </a:rPr>
              <a:t>между </a:t>
            </a:r>
            <a:r>
              <a:rPr lang="ru-RU" sz="2000" dirty="0">
                <a:solidFill>
                  <a:srgbClr val="FF0000"/>
                </a:solidFill>
              </a:rPr>
              <a:t>Ассоциацией высших учебных заведений транспорта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FF0000"/>
                </a:solidFill>
              </a:rPr>
              <a:t>Германской службой академических обменов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2"/>
            <a:ext cx="1512168" cy="4320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3789040"/>
            <a:ext cx="8750206" cy="273630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Реализация </a:t>
            </a:r>
            <a:r>
              <a:rPr lang="ru-RU" sz="2000" dirty="0">
                <a:solidFill>
                  <a:srgbClr val="FF0000"/>
                </a:solidFill>
              </a:rPr>
              <a:t>совместной стипендиальной программы </a:t>
            </a:r>
            <a:r>
              <a:rPr lang="ru-RU" sz="2000" dirty="0">
                <a:solidFill>
                  <a:srgbClr val="002060"/>
                </a:solidFill>
              </a:rPr>
              <a:t>поддержки аспирантов, молодых </a:t>
            </a:r>
            <a:r>
              <a:rPr lang="ru-RU" sz="2000" dirty="0" smtClean="0">
                <a:solidFill>
                  <a:srgbClr val="002060"/>
                </a:solidFill>
              </a:rPr>
              <a:t>учёных </a:t>
            </a:r>
            <a:r>
              <a:rPr lang="ru-RU" sz="2000" dirty="0">
                <a:solidFill>
                  <a:srgbClr val="002060"/>
                </a:solidFill>
              </a:rPr>
              <a:t>и преподавателей вузов транспорта Российской Федерации, </a:t>
            </a:r>
            <a:r>
              <a:rPr lang="ru-RU" sz="2000" dirty="0" smtClean="0">
                <a:solidFill>
                  <a:srgbClr val="002060"/>
                </a:solidFill>
              </a:rPr>
              <a:t>направленная </a:t>
            </a:r>
            <a:r>
              <a:rPr lang="ru-RU" sz="2000" dirty="0">
                <a:solidFill>
                  <a:srgbClr val="002060"/>
                </a:solidFill>
              </a:rPr>
              <a:t>на </a:t>
            </a:r>
            <a:r>
              <a:rPr lang="ru-RU" sz="2000" dirty="0" smtClean="0">
                <a:solidFill>
                  <a:srgbClr val="002060"/>
                </a:solidFill>
              </a:rPr>
              <a:t>осуществление более тесного взаимодействия транспортных систем России и Европейского Союза.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Стипендиальная </a:t>
            </a:r>
            <a:r>
              <a:rPr lang="ru-RU" sz="2000" dirty="0">
                <a:solidFill>
                  <a:srgbClr val="002060"/>
                </a:solidFill>
              </a:rPr>
              <a:t>программа будет носить </a:t>
            </a:r>
            <a:r>
              <a:rPr lang="ru-RU" sz="2000" dirty="0" smtClean="0">
                <a:solidFill>
                  <a:srgbClr val="002060"/>
                </a:solidFill>
              </a:rPr>
              <a:t>имя выдающегося </a:t>
            </a:r>
            <a:r>
              <a:rPr lang="ru-RU" sz="2000" dirty="0">
                <a:solidFill>
                  <a:srgbClr val="002060"/>
                </a:solidFill>
              </a:rPr>
              <a:t>русского инженера и </a:t>
            </a:r>
            <a:r>
              <a:rPr lang="ru-RU" sz="2000" dirty="0" smtClean="0">
                <a:solidFill>
                  <a:srgbClr val="002060"/>
                </a:solidFill>
              </a:rPr>
              <a:t>учёного, </a:t>
            </a:r>
            <a:r>
              <a:rPr lang="ru-RU" sz="2000" dirty="0">
                <a:solidFill>
                  <a:srgbClr val="002060"/>
                </a:solidFill>
              </a:rPr>
              <a:t>первого министра путей </a:t>
            </a:r>
            <a:r>
              <a:rPr lang="ru-RU" sz="2000" dirty="0" smtClean="0">
                <a:solidFill>
                  <a:srgbClr val="002060"/>
                </a:solidFill>
              </a:rPr>
              <a:t>сообщения России             </a:t>
            </a:r>
            <a:r>
              <a:rPr lang="ru-RU" sz="2000" dirty="0" smtClean="0">
                <a:solidFill>
                  <a:srgbClr val="FF0000"/>
                </a:solidFill>
              </a:rPr>
              <a:t>Павла </a:t>
            </a:r>
            <a:r>
              <a:rPr lang="ru-RU" sz="2000" dirty="0">
                <a:solidFill>
                  <a:srgbClr val="FF0000"/>
                </a:solidFill>
              </a:rPr>
              <a:t>Петровича </a:t>
            </a:r>
            <a:r>
              <a:rPr lang="ru-RU" sz="2000" dirty="0" smtClean="0">
                <a:solidFill>
                  <a:srgbClr val="FF0000"/>
                </a:solidFill>
              </a:rPr>
              <a:t>Мельникова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439296" y="3212976"/>
            <a:ext cx="1420736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388423" y="606890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9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995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11267</TotalTime>
  <Words>683</Words>
  <Application>Microsoft Office PowerPoint</Application>
  <PresentationFormat>Экран (4:3)</PresentationFormat>
  <Paragraphs>123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1221</cp:revision>
  <cp:lastPrinted>2015-06-19T06:17:46Z</cp:lastPrinted>
  <dcterms:created xsi:type="dcterms:W3CDTF">2005-10-12T08:18:34Z</dcterms:created>
  <dcterms:modified xsi:type="dcterms:W3CDTF">2017-03-21T13:53:45Z</dcterms:modified>
</cp:coreProperties>
</file>